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78" r:id="rId2"/>
    <p:sldId id="257" r:id="rId3"/>
    <p:sldId id="280" r:id="rId4"/>
    <p:sldId id="259" r:id="rId5"/>
    <p:sldId id="260" r:id="rId6"/>
    <p:sldId id="276" r:id="rId7"/>
    <p:sldId id="285" r:id="rId8"/>
    <p:sldId id="262" r:id="rId9"/>
    <p:sldId id="263" r:id="rId10"/>
    <p:sldId id="28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3" r:id="rId20"/>
    <p:sldId id="272" r:id="rId21"/>
    <p:sldId id="273" r:id="rId22"/>
    <p:sldId id="274" r:id="rId23"/>
    <p:sldId id="275" r:id="rId24"/>
    <p:sldId id="284" r:id="rId25"/>
    <p:sldId id="27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89747" autoAdjust="0"/>
  </p:normalViewPr>
  <p:slideViewPr>
    <p:cSldViewPr>
      <p:cViewPr>
        <p:scale>
          <a:sx n="100" d="100"/>
          <a:sy n="100" d="100"/>
        </p:scale>
        <p:origin x="-917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9CBCF-C772-4473-95A8-459F8E8D2431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D4C55-811B-452A-9FA0-1543CCF88EC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62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dire:</a:t>
            </a:r>
          </a:p>
          <a:p>
            <a:pPr lvl="1"/>
            <a:r>
              <a:rPr lang="en-US" dirty="0" err="1" smtClean="0"/>
              <a:t>Pb</a:t>
            </a:r>
            <a:r>
              <a:rPr lang="en-US" dirty="0" smtClean="0"/>
              <a:t> monde complexes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ym typeface="Wingdings" panose="05000000000000000000" pitchFamily="2" charset="2"/>
              </a:rPr>
              <a:t>anim</a:t>
            </a:r>
            <a:r>
              <a:rPr lang="en-US" dirty="0" smtClean="0">
                <a:sym typeface="Wingdings" panose="05000000000000000000" pitchFamily="2" charset="2"/>
              </a:rPr>
              <a:t> physique</a:t>
            </a:r>
            <a:endParaRPr lang="en-US" dirty="0" smtClean="0"/>
          </a:p>
          <a:p>
            <a:pPr lvl="1"/>
            <a:r>
              <a:rPr lang="en-US" dirty="0" smtClean="0"/>
              <a:t>Def animation </a:t>
            </a:r>
            <a:r>
              <a:rPr lang="en-US" dirty="0" err="1" smtClean="0"/>
              <a:t>basée</a:t>
            </a:r>
            <a:r>
              <a:rPr lang="en-US" dirty="0" smtClean="0"/>
              <a:t> </a:t>
            </a:r>
            <a:r>
              <a:rPr lang="en-US" dirty="0" err="1" smtClean="0"/>
              <a:t>physisque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Dire que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controler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spécifique</a:t>
            </a:r>
            <a:endParaRPr lang="en-US" dirty="0" smtClean="0"/>
          </a:p>
          <a:p>
            <a:pPr lvl="1"/>
            <a:r>
              <a:rPr lang="en-US" dirty="0" smtClean="0"/>
              <a:t>Dire que </a:t>
            </a:r>
            <a:r>
              <a:rPr lang="en-US" dirty="0" err="1" smtClean="0"/>
              <a:t>l'on</a:t>
            </a:r>
            <a:r>
              <a:rPr lang="en-US" dirty="0" smtClean="0"/>
              <a:t> </a:t>
            </a:r>
            <a:r>
              <a:rPr lang="en-US" dirty="0" err="1" smtClean="0"/>
              <a:t>s'intéressera</a:t>
            </a:r>
            <a:r>
              <a:rPr lang="en-US" dirty="0" smtClean="0"/>
              <a:t> à la </a:t>
            </a:r>
            <a:r>
              <a:rPr lang="en-US" dirty="0" err="1" smtClean="0"/>
              <a:t>marche</a:t>
            </a:r>
            <a:r>
              <a:rPr lang="en-US" dirty="0" smtClean="0"/>
              <a:t>, immersion </a:t>
            </a:r>
            <a:r>
              <a:rPr lang="en-US" dirty="0" err="1" smtClean="0"/>
              <a:t>partielle</a:t>
            </a:r>
            <a:r>
              <a:rPr lang="en-US" dirty="0" smtClean="0"/>
              <a:t>, temps </a:t>
            </a:r>
            <a:r>
              <a:rPr lang="en-US" dirty="0" err="1" smtClean="0"/>
              <a:t>réel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D4C55-811B-452A-9FA0-1543CCF88E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21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bg>
      <p:bgPr>
        <a:blipFill dpi="0" rotWithShape="1">
          <a:blip r:embed="rId2">
            <a:lum/>
          </a:blip>
          <a:srcRect/>
          <a:stretch>
            <a:fillRect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564904"/>
            <a:ext cx="9144000" cy="147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144000" cy="100811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184A7C"/>
                </a:solidFill>
                <a:latin typeface="Calibri" pitchFamily="34" charset="0"/>
                <a:cs typeface="Aharoni" pitchFamily="2" charset="-79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86" y="2564904"/>
            <a:ext cx="4504250" cy="144016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639750" y="3890913"/>
            <a:ext cx="4504250" cy="144016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93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6821E9D-4020-4CCA-87BA-4B7EDBEA42BD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1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6821E9D-4020-4CCA-87BA-4B7EDBEA42BD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34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6821E9D-4020-4CCA-87BA-4B7EDBEA42BD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7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8516" y="1268760"/>
            <a:ext cx="8229600" cy="4896544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533400" indent="-285750">
              <a:buFontTx/>
              <a:buBlip>
                <a:blip r:embed="rId3"/>
              </a:buBlip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 marL="717550" indent="-266700"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987425" indent="-228600">
              <a:buFontTx/>
              <a:buBlip>
                <a:blip r:embed="rId5"/>
              </a:buBlip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246188" indent="-228600">
              <a:buFontTx/>
              <a:buBlip>
                <a:blip r:embed="rId6"/>
              </a:buBlip>
              <a:defRPr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205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95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4245" y="4365104"/>
            <a:ext cx="9144000" cy="147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2359" y="4365104"/>
            <a:ext cx="4504250" cy="144016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5505" y="5691113"/>
            <a:ext cx="4504250" cy="144016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>
            <a:normAutofit/>
          </a:bodyPr>
          <a:lstStyle>
            <a:lvl1pPr algn="l">
              <a:defRPr sz="3600" b="0" cap="none"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45839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6821E9D-4020-4CCA-87BA-4B7EDBEA42BD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1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1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6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5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14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6821E9D-4020-4CCA-87BA-4B7EDBEA42BD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0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10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6821E9D-4020-4CCA-87BA-4B7EDBEA42BD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0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Calibri" pitchFamily="34" charset="0"/>
            </a:endParaRPr>
          </a:p>
        </p:txBody>
      </p:sp>
      <p:pic>
        <p:nvPicPr>
          <p:cNvPr id="9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6821E9D-4020-4CCA-87BA-4B7EDBEA42BD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7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02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6821E9D-4020-4CCA-87BA-4B7EDBEA42BD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0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63688" y="6356350"/>
            <a:ext cx="11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6821E9D-4020-4CCA-87BA-4B7EDBEA42BD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498800" y="6356350"/>
            <a:ext cx="11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A3763F1A-B7CC-4481-A220-30D59A099235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277208" y="6356350"/>
            <a:ext cx="389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3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5"/>
        </a:buBlip>
        <a:defRPr sz="26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33400" indent="-285750" algn="l" defTabSz="914400" rtl="0" eaLnBrk="1" latinLnBrk="0" hangingPunct="1">
        <a:spcBef>
          <a:spcPct val="20000"/>
        </a:spcBef>
        <a:buFontTx/>
        <a:buBlip>
          <a:blip r:embed="rId16"/>
        </a:buBlip>
        <a:defRPr sz="26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717550" indent="-266700" algn="l" defTabSz="914400" rtl="0" eaLnBrk="1" latinLnBrk="0" hangingPunct="1"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987425" indent="-228600" algn="l" defTabSz="914400" rtl="0" eaLnBrk="1" latinLnBrk="0" hangingPunct="1">
        <a:spcBef>
          <a:spcPct val="20000"/>
        </a:spcBef>
        <a:buFontTx/>
        <a:buBlip>
          <a:blip r:embed="rId18"/>
        </a:buBlip>
        <a:defRPr sz="2000" i="1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246188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5.xml"/><Relationship Id="rId7" Type="http://schemas.openxmlformats.org/officeDocument/2006/relationships/image" Target="../media/image2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Walking Motion </a:t>
            </a:r>
            <a:r>
              <a:rPr lang="en-US" dirty="0"/>
              <a:t>C</a:t>
            </a:r>
            <a:r>
              <a:rPr lang="en-US" dirty="0" smtClean="0"/>
              <a:t>ontrol in Partial Immersion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Contributions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Controller overview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316416" cy="345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22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Liquid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525963"/>
          </a:xfrm>
        </p:spPr>
        <p:txBody>
          <a:bodyPr/>
          <a:lstStyle/>
          <a:p>
            <a:r>
              <a:rPr lang="en-US" dirty="0" smtClean="0"/>
              <a:t>Liquid drag:</a:t>
            </a:r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endParaRPr lang="en-US" sz="900" dirty="0" smtClean="0"/>
          </a:p>
          <a:p>
            <a:r>
              <a:rPr lang="en-US" dirty="0" smtClean="0"/>
              <a:t>Friction: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sz="900" dirty="0" smtClean="0"/>
          </a:p>
          <a:p>
            <a:r>
              <a:rPr lang="en-US" dirty="0" smtClean="0"/>
              <a:t>Buoyancy: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3074" name="Picture 2" descr="C:\Users\scarensac\Documents\GitHub\stage_master\rapport\typeinst\images\colli_primitiv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25" y="2420888"/>
            <a:ext cx="808325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02284"/>
            <a:ext cx="2468260" cy="82591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861048"/>
            <a:ext cx="2304256" cy="4166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301208"/>
            <a:ext cx="2349861" cy="36004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251393" y="5032131"/>
            <a:ext cx="3825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Physic model of our character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Gait Specification: </a:t>
            </a:r>
            <a:r>
              <a:rPr lang="en-US" dirty="0" smtClean="0"/>
              <a:t>States combiner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Goals: 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 main characteristic of the gait</a:t>
            </a:r>
          </a:p>
          <a:p>
            <a:pPr lvl="2"/>
            <a:r>
              <a:rPr lang="en-US" dirty="0" smtClean="0"/>
              <a:t>Define conditions specific gaits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Can be </a:t>
            </a:r>
            <a:r>
              <a:rPr lang="en-US" dirty="0"/>
              <a:t>e</a:t>
            </a:r>
            <a:r>
              <a:rPr lang="en-US" dirty="0" smtClean="0"/>
              <a:t>nable on selected joints</a:t>
            </a:r>
          </a:p>
          <a:p>
            <a:endParaRPr lang="en-US" dirty="0"/>
          </a:p>
          <a:p>
            <a:r>
              <a:rPr lang="en-US" dirty="0" smtClean="0"/>
              <a:t>Interpolation following a square 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Gait Specification: IPM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Used in the descending phase of each step</a:t>
            </a:r>
          </a:p>
          <a:p>
            <a:endParaRPr lang="en-US" dirty="0"/>
          </a:p>
          <a:p>
            <a:r>
              <a:rPr lang="en-US" dirty="0" smtClean="0"/>
              <a:t>User defined swing foot trajectory for ascending phase</a:t>
            </a:r>
          </a:p>
          <a:p>
            <a:endParaRPr lang="en-US" dirty="0"/>
          </a:p>
          <a:p>
            <a:r>
              <a:rPr lang="en-US" dirty="0" smtClean="0"/>
              <a:t>IPM override user defined trajectory if the balance is lost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Speed Control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IPM result alteration</a:t>
            </a:r>
          </a:p>
          <a:p>
            <a:pPr lvl="1"/>
            <a:r>
              <a:rPr lang="en-US" dirty="0" smtClean="0"/>
              <a:t>Next step nearer </a:t>
            </a:r>
            <a:r>
              <a:rPr lang="en-US" dirty="0" smtClean="0">
                <a:sym typeface="Wingdings" panose="05000000000000000000" pitchFamily="2" charset="2"/>
              </a:rPr>
              <a:t> accelerate character</a:t>
            </a:r>
            <a:endParaRPr lang="en-US" dirty="0" smtClean="0"/>
          </a:p>
          <a:p>
            <a:pPr lvl="1"/>
            <a:r>
              <a:rPr lang="en-US" dirty="0" smtClean="0"/>
              <a:t>Next step further </a:t>
            </a:r>
            <a:r>
              <a:rPr lang="en-US" dirty="0" smtClean="0">
                <a:sym typeface="Wingdings" panose="05000000000000000000" pitchFamily="2" charset="2"/>
              </a:rPr>
              <a:t> slow character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Principle: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Add a Δ to the IPM result.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Adapt the Δ depending on speed at the end of each step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Speed Control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fine scale control from (coros2010)</a:t>
            </a:r>
          </a:p>
          <a:p>
            <a:r>
              <a:rPr lang="en-US" dirty="0" smtClean="0"/>
              <a:t>Goal: </a:t>
            </a:r>
          </a:p>
          <a:p>
            <a:pPr lvl="1"/>
            <a:r>
              <a:rPr lang="en-US" dirty="0" smtClean="0"/>
              <a:t>adapt virtual force to intra-step speed variations.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2924944"/>
            <a:ext cx="6384311" cy="262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754916" y="5546639"/>
            <a:ext cx="3825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Speed curve learning process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01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Gravity compensation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772816"/>
                <a:ext cx="8229600" cy="48965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Virtual force applied to each rigid body composed of:</a:t>
                </a:r>
              </a:p>
              <a:p>
                <a:pPr lvl="2"/>
                <a:r>
                  <a:rPr lang="en-US" sz="2000" dirty="0" smtClean="0"/>
                  <a:t>Weight compensation</a:t>
                </a:r>
                <a14:m>
                  <m:oMath xmlns:m="http://schemas.openxmlformats.org/officeDocument/2006/math">
                    <m:r>
                      <a:rPr lang="fr-FR" sz="20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𝑊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=−</m:t>
                    </m:r>
                    <m:r>
                      <a:rPr lang="fr-FR" sz="2000" b="0" i="1" smtClean="0">
                        <a:latin typeface="Cambria Math"/>
                      </a:rPr>
                      <m:t>𝑚𝑔</m:t>
                    </m:r>
                  </m:oMath>
                </a14:m>
                <a:endParaRPr lang="en-US" sz="2000" dirty="0" smtClean="0"/>
              </a:p>
              <a:p>
                <a:pPr lvl="2"/>
                <a:r>
                  <a:rPr lang="en-US" sz="2000" dirty="0"/>
                  <a:t>Buoyancy compensation</a:t>
                </a:r>
                <a14:m>
                  <m:oMath xmlns:m="http://schemas.openxmlformats.org/officeDocument/2006/math">
                    <m:r>
                      <a:rPr lang="fr-FR" sz="200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fr-FR" sz="2000" i="1">
                        <a:latin typeface="Cambria Math"/>
                      </a:rPr>
                      <m:t>=</m:t>
                    </m:r>
                    <m:r>
                      <a:rPr lang="fr-FR" sz="2000" i="1" smtClean="0">
                        <a:latin typeface="Cambria Math"/>
                        <a:ea typeface="Cambria Math"/>
                      </a:rPr>
                      <m:t>𝜌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𝑖𝑚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2"/>
                <a:endParaRPr lang="en-US" sz="2000" dirty="0" smtClean="0"/>
              </a:p>
              <a:p>
                <a:pPr lvl="2"/>
                <a:endParaRPr lang="en-US" sz="2000" dirty="0"/>
              </a:p>
              <a:p>
                <a:pPr lvl="2"/>
                <a:endParaRPr lang="en-US" sz="2000" dirty="0" smtClean="0"/>
              </a:p>
              <a:p>
                <a:r>
                  <a:rPr lang="en-US" sz="2400" dirty="0" smtClean="0"/>
                  <a:t>Final force may  be positive in liquid with high density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772816"/>
                <a:ext cx="8229600" cy="4896544"/>
              </a:xfrm>
              <a:blipFill rotWithShape="1">
                <a:blip r:embed="rId2"/>
                <a:stretch>
                  <a:fillRect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7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Evaluation formula: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fr-FR" b="1" i="1" smtClean="0">
                            <a:latin typeface="Cambria Math"/>
                          </a:rPr>
                          <m:t>𝒆𝒏𝒆𝒓𝒈</m:t>
                        </m:r>
                      </m:sub>
                    </m:sSub>
                    <m:r>
                      <a:rPr lang="fr-FR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: consumed energy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fr-FR" b="1" i="1" smtClean="0">
                            <a:latin typeface="Cambria Math"/>
                          </a:rPr>
                          <m:t>𝒅𝒓𝒂𝒈</m:t>
                        </m:r>
                      </m:sub>
                    </m:sSub>
                    <m:r>
                      <a:rPr lang="fr-FR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: opposition of liquid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fr-FR" b="1" i="1" smtClean="0">
                            <a:latin typeface="Cambria Math"/>
                          </a:rPr>
                          <m:t>𝒂𝒄𝒄</m:t>
                        </m:r>
                      </m:sub>
                    </m:sSub>
                    <m:r>
                      <a:rPr lang="fr-FR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: sum of desired and observed angular acceleration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6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fr-FR" sz="2600" b="1" i="1" smtClean="0">
                            <a:latin typeface="Cambria Math"/>
                          </a:rPr>
                          <m:t>𝒊𝒎𝒑</m:t>
                        </m:r>
                        <m:r>
                          <a:rPr lang="fr-FR" sz="2600" b="1" i="1" smtClean="0">
                            <a:latin typeface="Cambria Math"/>
                          </a:rPr>
                          <m:t>_</m:t>
                        </m:r>
                        <m:r>
                          <a:rPr lang="fr-FR" sz="2600" b="1" i="1" smtClean="0">
                            <a:latin typeface="Cambria Math"/>
                          </a:rPr>
                          <m:t>𝒂𝒍𝒕</m:t>
                        </m:r>
                      </m:sub>
                    </m:sSub>
                    <m:r>
                      <a:rPr lang="fr-FR" sz="26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 smtClean="0"/>
                  <a:t>: </a:t>
                </a:r>
                <a:r>
                  <a:rPr lang="en-US" sz="2600" dirty="0" err="1" smtClean="0"/>
                  <a:t>ipm</a:t>
                </a:r>
                <a:r>
                  <a:rPr lang="en-US" sz="2600" dirty="0" smtClean="0"/>
                  <a:t> alteration utilization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600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fr-FR" sz="2600" i="1">
                            <a:latin typeface="Cambria Math"/>
                          </a:rPr>
                          <m:t>𝒊𝒎𝒑</m:t>
                        </m:r>
                        <m:r>
                          <a:rPr lang="fr-FR" sz="2600" i="1">
                            <a:latin typeface="Cambria Math"/>
                          </a:rPr>
                          <m:t>_</m:t>
                        </m:r>
                        <m:r>
                          <a:rPr lang="fr-FR" sz="2600" i="1">
                            <a:latin typeface="Cambria Math"/>
                          </a:rPr>
                          <m:t>𝒂𝒍𝒕</m:t>
                        </m:r>
                      </m:sub>
                    </m:sSub>
                    <m:r>
                      <a:rPr lang="fr-FR" sz="26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2000" i="1" smtClean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fr-FR" sz="2000" b="1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fr-FR" sz="20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fr-FR" sz="2000" b="1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2000" b="1" i="1" smtClean="0">
                            <a:latin typeface="Cambria Math"/>
                            <a:ea typeface="Cambria Math"/>
                          </a:rPr>
                          <m:t>𝒚</m:t>
                        </m:r>
                        <m:r>
                          <a:rPr lang="fr-FR" sz="2000" b="1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fr-FR" sz="2000" b="1" i="1" smtClean="0">
                            <a:latin typeface="Cambria Math"/>
                          </a:rPr>
                          <m:t>𝒎𝒂𝒙</m:t>
                        </m:r>
                        <m:r>
                          <a:rPr lang="fr-FR" sz="2000" b="1" i="1" smtClean="0">
                            <a:latin typeface="Cambria Math"/>
                          </a:rPr>
                          <m:t>(∆(</m:t>
                        </m:r>
                        <m:r>
                          <a:rPr lang="fr-FR" sz="20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fr-FR" sz="2000" b="1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2000" b="1" i="1" smtClean="0">
                            <a:latin typeface="Cambria Math"/>
                            <a:ea typeface="Cambria Math"/>
                          </a:rPr>
                          <m:t>𝒚</m:t>
                        </m:r>
                        <m:r>
                          <a:rPr lang="fr-FR" sz="2000" b="1" i="1" smtClean="0">
                            <a:latin typeface="Cambria Math"/>
                            <a:ea typeface="Cambria Math"/>
                          </a:rPr>
                          <m:t>))</m:t>
                        </m:r>
                      </m:den>
                    </m:f>
                    <m:r>
                      <a:rPr lang="fr-FR" sz="2000" b="0" i="1">
                        <a:latin typeface="Cambria Math"/>
                      </a:rPr>
                      <m:t> </m:t>
                    </m:r>
                  </m:oMath>
                </a14:m>
                <a:endParaRPr lang="en-US" sz="2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600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fr-FR" sz="2600" b="1" i="1" smtClean="0">
                            <a:latin typeface="Cambria Math"/>
                          </a:rPr>
                          <m:t>𝒔𝒑𝒆𝒆𝒅</m:t>
                        </m:r>
                      </m:sub>
                    </m:sSub>
                    <m:r>
                      <a:rPr lang="fr-FR" sz="26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 smtClean="0"/>
                  <a:t>: respect of desired speed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600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fr-FR" sz="2600" b="1" i="1" smtClean="0">
                            <a:latin typeface="Cambria Math"/>
                          </a:rPr>
                          <m:t>𝒃𝒂𝒍𝒂𝒏𝒄𝒆</m:t>
                        </m:r>
                      </m:sub>
                    </m:sSub>
                    <m:r>
                      <a:rPr lang="fr-FR" sz="26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 smtClean="0"/>
                  <a:t>: maintains stable motion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Covariant </a:t>
                </a:r>
                <a:r>
                  <a:rPr lang="en-US" dirty="0"/>
                  <a:t>M</a:t>
                </a:r>
                <a:r>
                  <a:rPr lang="en-US" dirty="0" smtClean="0"/>
                  <a:t>atrix Adaptation (CMA)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8316378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R</a:t>
            </a:r>
            <a:r>
              <a:rPr lang="en-US" sz="6600" dirty="0" smtClean="0"/>
              <a:t>esults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3690490" cy="276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42282"/>
            <a:ext cx="377013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11560" y="4398466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Biomechanical simulation of human swimming [Si2014]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741733" y="5622602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dancing crowd [coros2010]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3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Analyze optimization results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10 reference states (5 liquid levels, 2 speed)</a:t>
            </a:r>
          </a:p>
        </p:txBody>
      </p:sp>
      <p:pic>
        <p:nvPicPr>
          <p:cNvPr id="6" name="opti_study_v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1407468"/>
            <a:ext cx="6552728" cy="365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8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states studies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8516" y="1268760"/>
            <a:ext cx="8229600" cy="720080"/>
          </a:xfrm>
        </p:spPr>
        <p:txBody>
          <a:bodyPr/>
          <a:lstStyle/>
          <a:p>
            <a:r>
              <a:rPr lang="en-US" dirty="0" smtClean="0"/>
              <a:t>Significant linear relations between liquid levels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79141"/>
            <a:ext cx="4176464" cy="27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66150"/>
            <a:ext cx="3855094" cy="296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98866" y="5123829"/>
            <a:ext cx="3825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Swing foot trajectory for each liquid level. The average trajectory is the average all the others but the 0m one.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7996" y="5230706"/>
            <a:ext cx="393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Evolution of the value for each key point of the pelvis-torso articulation depending on the liquid level.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3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Final controller</a:t>
            </a:r>
            <a:endParaRPr lang="en-US" dirty="0"/>
          </a:p>
        </p:txBody>
      </p:sp>
      <p:pic>
        <p:nvPicPr>
          <p:cNvPr id="4" name="complex_controller_v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84784"/>
            <a:ext cx="7723137" cy="4312979"/>
          </a:xfrm>
        </p:spPr>
      </p:pic>
    </p:spTree>
    <p:extLst>
      <p:ext uri="{BB962C8B-B14F-4D97-AF65-F5344CB8AC3E}">
        <p14:creationId xmlns:p14="http://schemas.microsoft.com/office/powerpoint/2010/main" val="36180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Contributions:</a:t>
            </a:r>
          </a:p>
          <a:p>
            <a:pPr lvl="2"/>
            <a:r>
              <a:rPr lang="en-US" dirty="0" smtClean="0"/>
              <a:t>Simple liquid through basic hydrodynamics</a:t>
            </a:r>
          </a:p>
          <a:p>
            <a:pPr lvl="2"/>
            <a:r>
              <a:rPr lang="en-US" dirty="0" smtClean="0"/>
              <a:t>States combiner</a:t>
            </a:r>
          </a:p>
          <a:p>
            <a:pPr lvl="2"/>
            <a:r>
              <a:rPr lang="en-US" dirty="0" smtClean="0"/>
              <a:t>Balance strategy activated on need only</a:t>
            </a:r>
          </a:p>
          <a:p>
            <a:pPr lvl="2"/>
            <a:r>
              <a:rPr lang="en-US" dirty="0" smtClean="0"/>
              <a:t>Learning strategy for easy adaptation to liquid</a:t>
            </a:r>
          </a:p>
          <a:p>
            <a:endParaRPr lang="en-US" dirty="0"/>
          </a:p>
          <a:p>
            <a:r>
              <a:rPr lang="en-US" dirty="0" smtClean="0"/>
              <a:t>Limits:</a:t>
            </a:r>
          </a:p>
          <a:p>
            <a:pPr lvl="2"/>
            <a:r>
              <a:rPr lang="en-US" dirty="0" smtClean="0"/>
              <a:t>Static Thresholds based systems</a:t>
            </a:r>
          </a:p>
          <a:p>
            <a:pPr lvl="2"/>
            <a:r>
              <a:rPr lang="en-US" dirty="0" smtClean="0"/>
              <a:t>Unstable contact between foot and ground.</a:t>
            </a:r>
          </a:p>
          <a:p>
            <a:pPr lvl="2"/>
            <a:r>
              <a:rPr lang="en-US" dirty="0" smtClean="0"/>
              <a:t>Simplified liquid model may create unrealistic results</a:t>
            </a:r>
          </a:p>
          <a:p>
            <a:pPr marL="450850" lvl="2" indent="0">
              <a:buNone/>
            </a:pPr>
            <a:endParaRPr lang="en-US" dirty="0"/>
          </a:p>
          <a:p>
            <a:r>
              <a:rPr lang="en-US" dirty="0" smtClean="0"/>
              <a:t>Future works:</a:t>
            </a:r>
          </a:p>
          <a:p>
            <a:pPr lvl="2"/>
            <a:r>
              <a:rPr lang="en-US" dirty="0" smtClean="0"/>
              <a:t>More realistic liquid model</a:t>
            </a:r>
          </a:p>
          <a:p>
            <a:pPr lvl="2"/>
            <a:r>
              <a:rPr lang="en-US" dirty="0" smtClean="0"/>
              <a:t>Extension to more motions and more environments 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Questions ?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stage_master_v5_transcod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342980"/>
            <a:ext cx="6264696" cy="34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5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US" dirty="0" smtClean="0"/>
              <a:t>eferences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b="0" dirty="0"/>
          </a:p>
          <a:p>
            <a:r>
              <a:rPr lang="en-US" b="0" dirty="0" smtClean="0"/>
              <a:t>[Coros2009] </a:t>
            </a:r>
            <a:r>
              <a:rPr lang="en-US" b="0" dirty="0" err="1" smtClean="0"/>
              <a:t>Coros</a:t>
            </a:r>
            <a:r>
              <a:rPr lang="en-US" b="0" dirty="0"/>
              <a:t>, S., Beaudoin, P., van de </a:t>
            </a:r>
            <a:r>
              <a:rPr lang="en-US" b="0" dirty="0" err="1"/>
              <a:t>Panne</a:t>
            </a:r>
            <a:r>
              <a:rPr lang="en-US" b="0" dirty="0"/>
              <a:t>, M. : Generalized biped walking control. In </a:t>
            </a:r>
            <a:r>
              <a:rPr lang="en-US" b="0" dirty="0" smtClean="0"/>
              <a:t>: ACM </a:t>
            </a:r>
            <a:r>
              <a:rPr lang="en-US" b="0" dirty="0"/>
              <a:t>Transactions on Graphics (TOG). vol. 29, p. 130. ACM (2010</a:t>
            </a:r>
            <a:r>
              <a:rPr lang="en-US" b="0" dirty="0" smtClean="0"/>
              <a:t>)</a:t>
            </a:r>
          </a:p>
          <a:p>
            <a:endParaRPr lang="en-US" b="0" dirty="0"/>
          </a:p>
          <a:p>
            <a:r>
              <a:rPr lang="en-US" b="0" dirty="0"/>
              <a:t>[</a:t>
            </a:r>
            <a:r>
              <a:rPr lang="en-US" b="0" dirty="0" smtClean="0"/>
              <a:t>Coros2010]  </a:t>
            </a:r>
            <a:r>
              <a:rPr lang="en-US" b="0" dirty="0" err="1" smtClean="0"/>
              <a:t>Coros</a:t>
            </a:r>
            <a:r>
              <a:rPr lang="en-US" b="0" dirty="0"/>
              <a:t>, S., Beaudoin, P., van de </a:t>
            </a:r>
            <a:r>
              <a:rPr lang="en-US" b="0" dirty="0" err="1"/>
              <a:t>Panne</a:t>
            </a:r>
            <a:r>
              <a:rPr lang="en-US" b="0" dirty="0"/>
              <a:t>, M. : Robust task-based control policies </a:t>
            </a:r>
            <a:r>
              <a:rPr lang="en-US" b="0" dirty="0" smtClean="0"/>
              <a:t>for physics-based </a:t>
            </a:r>
            <a:r>
              <a:rPr lang="en-US" b="0" dirty="0"/>
              <a:t>characters. In : ACM Transactions on Graphics (TOG). vol. 28, </a:t>
            </a:r>
            <a:r>
              <a:rPr lang="en-US" b="0" dirty="0" smtClean="0"/>
              <a:t>p. 170</a:t>
            </a:r>
            <a:r>
              <a:rPr lang="en-US" b="0" dirty="0"/>
              <a:t>. ACM (2009</a:t>
            </a:r>
            <a:r>
              <a:rPr lang="en-US" b="0" dirty="0" smtClean="0"/>
              <a:t>)</a:t>
            </a:r>
            <a:r>
              <a:rPr lang="en-US" b="0" dirty="0"/>
              <a:t> </a:t>
            </a:r>
            <a:endParaRPr lang="en-US" b="0" dirty="0" smtClean="0"/>
          </a:p>
          <a:p>
            <a:endParaRPr lang="en-US" b="0" dirty="0"/>
          </a:p>
          <a:p>
            <a:r>
              <a:rPr lang="en-US" b="0" dirty="0" smtClean="0"/>
              <a:t>[Geijtenbeek2012]  </a:t>
            </a:r>
            <a:r>
              <a:rPr lang="en-US" b="0" dirty="0" err="1" smtClean="0"/>
              <a:t>Geijtenbeek</a:t>
            </a:r>
            <a:r>
              <a:rPr lang="en-US" b="0" dirty="0"/>
              <a:t>, T., </a:t>
            </a:r>
            <a:r>
              <a:rPr lang="en-US" b="0" dirty="0" err="1"/>
              <a:t>Pronost</a:t>
            </a:r>
            <a:r>
              <a:rPr lang="en-US" b="0" dirty="0"/>
              <a:t>, N. : Interactive character animation using simulated physics : A state-of-the-art review. In : Computer Graphics Forum. vol. 31, pp. 2492–2515. Wiley Online Library (2012</a:t>
            </a:r>
            <a:r>
              <a:rPr lang="en-US" b="0" dirty="0" smtClean="0"/>
              <a:t>)</a:t>
            </a:r>
          </a:p>
          <a:p>
            <a:endParaRPr lang="en-US" b="0" dirty="0" smtClean="0"/>
          </a:p>
          <a:p>
            <a:r>
              <a:rPr lang="en-US" b="0" dirty="0" smtClean="0"/>
              <a:t>[Kwatra2010]  </a:t>
            </a:r>
            <a:r>
              <a:rPr lang="en-US" b="0" dirty="0" err="1" smtClean="0"/>
              <a:t>Kwatra</a:t>
            </a:r>
            <a:r>
              <a:rPr lang="en-US" b="0" dirty="0"/>
              <a:t>, N., </a:t>
            </a:r>
            <a:r>
              <a:rPr lang="en-US" b="0" dirty="0" err="1"/>
              <a:t>Wojtan</a:t>
            </a:r>
            <a:r>
              <a:rPr lang="en-US" b="0" dirty="0"/>
              <a:t>, C., Carlson, M., </a:t>
            </a:r>
            <a:r>
              <a:rPr lang="en-US" b="0" dirty="0" err="1"/>
              <a:t>Essa</a:t>
            </a:r>
            <a:r>
              <a:rPr lang="en-US" b="0" dirty="0"/>
              <a:t>, I., </a:t>
            </a:r>
            <a:r>
              <a:rPr lang="en-US" b="0" dirty="0" err="1"/>
              <a:t>Mucha</a:t>
            </a:r>
            <a:r>
              <a:rPr lang="en-US" b="0" dirty="0"/>
              <a:t>, P.J., Turk, G. : Fluid </a:t>
            </a:r>
            <a:r>
              <a:rPr lang="en-US" b="0" dirty="0" smtClean="0"/>
              <a:t>simulation with </a:t>
            </a:r>
            <a:r>
              <a:rPr lang="en-US" b="0" dirty="0"/>
              <a:t>articulated bodies. Visualization and Computer Graphics, </a:t>
            </a:r>
            <a:r>
              <a:rPr lang="en-US" b="0" dirty="0" smtClean="0"/>
              <a:t>IEEE </a:t>
            </a:r>
            <a:r>
              <a:rPr lang="fr-FR" b="0" dirty="0" smtClean="0"/>
              <a:t>Transactions </a:t>
            </a:r>
            <a:r>
              <a:rPr lang="fr-FR" b="0" dirty="0"/>
              <a:t>on 16(1), 70–80 (2010)</a:t>
            </a:r>
          </a:p>
          <a:p>
            <a:endParaRPr lang="en-US" b="0" dirty="0" smtClean="0"/>
          </a:p>
          <a:p>
            <a:r>
              <a:rPr lang="en-US" b="0" dirty="0" smtClean="0"/>
              <a:t>[Lentine2011]  </a:t>
            </a:r>
            <a:r>
              <a:rPr lang="en-US" b="0" dirty="0" err="1" smtClean="0"/>
              <a:t>Lentine</a:t>
            </a:r>
            <a:r>
              <a:rPr lang="en-US" b="0" dirty="0"/>
              <a:t>, M., </a:t>
            </a:r>
            <a:r>
              <a:rPr lang="en-US" b="0" dirty="0" err="1"/>
              <a:t>Gretarsson</a:t>
            </a:r>
            <a:r>
              <a:rPr lang="en-US" b="0" dirty="0"/>
              <a:t>, J.T., Schroeder, C., Robinson-Mosher, A., </a:t>
            </a:r>
            <a:r>
              <a:rPr lang="en-US" b="0" dirty="0" err="1"/>
              <a:t>Fedkiw</a:t>
            </a:r>
            <a:r>
              <a:rPr lang="en-US" b="0" dirty="0"/>
              <a:t>, R. </a:t>
            </a:r>
            <a:r>
              <a:rPr lang="en-US" b="0" dirty="0" smtClean="0"/>
              <a:t>: Creature </a:t>
            </a:r>
            <a:r>
              <a:rPr lang="en-US" b="0" dirty="0"/>
              <a:t>control in a fluid environment. Visualization and Computer </a:t>
            </a:r>
            <a:r>
              <a:rPr lang="en-US" b="0" dirty="0" smtClean="0"/>
              <a:t>Graphics, </a:t>
            </a:r>
            <a:r>
              <a:rPr lang="fr-FR" b="0" dirty="0" smtClean="0"/>
              <a:t>IEEE </a:t>
            </a:r>
            <a:r>
              <a:rPr lang="fr-FR" b="0" dirty="0"/>
              <a:t>Transactions on 17(5), 682–693 (2011)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[Si2014]  Si</a:t>
            </a:r>
            <a:r>
              <a:rPr lang="en-US" b="0" dirty="0"/>
              <a:t>, W., Lee, S.H., </a:t>
            </a:r>
            <a:r>
              <a:rPr lang="en-US" b="0" dirty="0" err="1"/>
              <a:t>Sifakis</a:t>
            </a:r>
            <a:r>
              <a:rPr lang="en-US" b="0" dirty="0"/>
              <a:t>, E., </a:t>
            </a:r>
            <a:r>
              <a:rPr lang="en-US" b="0" dirty="0" err="1"/>
              <a:t>Terzopoulos</a:t>
            </a:r>
            <a:r>
              <a:rPr lang="en-US" b="0" dirty="0"/>
              <a:t>, D. : Realistic biomechanical </a:t>
            </a:r>
            <a:r>
              <a:rPr lang="en-US" b="0" dirty="0" smtClean="0"/>
              <a:t>simulation and </a:t>
            </a:r>
            <a:r>
              <a:rPr lang="en-US" b="0" dirty="0"/>
              <a:t>control of human swimming. ACM Transactions on Graphics (TOG) 34(1</a:t>
            </a:r>
            <a:r>
              <a:rPr lang="en-US" b="0" dirty="0" smtClean="0"/>
              <a:t>), 10 </a:t>
            </a:r>
            <a:r>
              <a:rPr lang="en-US" b="0" dirty="0"/>
              <a:t>(2014)</a:t>
            </a:r>
            <a:endParaRPr lang="en-US" b="0" dirty="0"/>
          </a:p>
          <a:p>
            <a:endParaRPr lang="en-US" b="0" dirty="0"/>
          </a:p>
          <a:p>
            <a:r>
              <a:rPr lang="en-US" b="0" dirty="0" smtClean="0"/>
              <a:t>[Yin2007]  Yin</a:t>
            </a:r>
            <a:r>
              <a:rPr lang="en-US" b="0" dirty="0"/>
              <a:t>, K., </a:t>
            </a:r>
            <a:r>
              <a:rPr lang="en-US" b="0" dirty="0" err="1"/>
              <a:t>Loken</a:t>
            </a:r>
            <a:r>
              <a:rPr lang="en-US" b="0" dirty="0"/>
              <a:t>, K., van de </a:t>
            </a:r>
            <a:r>
              <a:rPr lang="en-US" b="0" dirty="0" err="1"/>
              <a:t>Panne</a:t>
            </a:r>
            <a:r>
              <a:rPr lang="en-US" b="0" dirty="0"/>
              <a:t>, M. : </a:t>
            </a:r>
            <a:r>
              <a:rPr lang="en-US" b="0" dirty="0" err="1"/>
              <a:t>Simbicon</a:t>
            </a:r>
            <a:r>
              <a:rPr lang="en-US" b="0" dirty="0"/>
              <a:t> : Simple biped locomotion </a:t>
            </a:r>
            <a:r>
              <a:rPr lang="en-US" b="0" dirty="0" smtClean="0"/>
              <a:t>control. In </a:t>
            </a:r>
            <a:r>
              <a:rPr lang="en-US" b="0" dirty="0"/>
              <a:t>: ACM Transactions on Graphics (TOG). vol. 26, p. 105. ACM (2007)</a:t>
            </a: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Previous works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4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Physic-based controller</a:t>
            </a:r>
            <a:endParaRPr lang="en-US" dirty="0"/>
          </a:p>
        </p:txBody>
      </p:sp>
      <p:pic>
        <p:nvPicPr>
          <p:cNvPr id="1026" name="Picture 2" descr="C:\Users\scarensac\Documents\GitHub\stage_master\rapport\typeinst\images\joint_space_motion_contr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15659"/>
            <a:ext cx="4320480" cy="216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carensac\Documents\GitHub\stage_master\rapport\typeinst\images\img_do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497" y="2757421"/>
            <a:ext cx="209592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823975" y="5397349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of human model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27584" y="401609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of physic-based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[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Geijtenbeek2012]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2" descr="C:\Users\scarensac\Documents\GitHub\stage_master\rapport\typeinst\images\colli_primitiv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757421"/>
            <a:ext cx="830687" cy="26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1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SIMBICON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8516" y="1340768"/>
            <a:ext cx="8229600" cy="4824536"/>
          </a:xfrm>
        </p:spPr>
        <p:txBody>
          <a:bodyPr>
            <a:normAutofit/>
          </a:bodyPr>
          <a:lstStyle/>
          <a:p>
            <a:r>
              <a:rPr lang="en-US" dirty="0"/>
              <a:t>Proposed by </a:t>
            </a:r>
            <a:r>
              <a:rPr lang="en-US" dirty="0" smtClean="0"/>
              <a:t>[Yin2007]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PD- </a:t>
            </a:r>
            <a:r>
              <a:rPr lang="en-US" dirty="0" smtClean="0"/>
              <a:t>controller: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PD-controlled Articulations Feedback</a:t>
            </a:r>
          </a:p>
          <a:p>
            <a:endParaRPr lang="en-US" dirty="0" smtClean="0"/>
          </a:p>
        </p:txBody>
      </p:sp>
      <p:pic>
        <p:nvPicPr>
          <p:cNvPr id="6146" name="Picture 2" descr="C:\Users\scarensac\Documents\GitHub\stage_master\rapport\typeinst\images\v_and_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32" y="4005064"/>
            <a:ext cx="135386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5" y="3909504"/>
            <a:ext cx="5115010" cy="52896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64" y="5517232"/>
            <a:ext cx="5267411" cy="424361"/>
          </a:xfrm>
          <a:prstGeom prst="rect">
            <a:avLst/>
          </a:prstGeom>
        </p:spPr>
      </p:pic>
      <p:pic>
        <p:nvPicPr>
          <p:cNvPr id="1026" name="Picture 2" descr="C:\Users\scarensac\Documents\GitHub\stage_master\rapport\typeinst\images\state_machi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33" y="1268760"/>
            <a:ext cx="3178731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4904784" y="3068959"/>
            <a:ext cx="369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Finite state machine for forward walk [Yin2007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16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SIMBICON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Stable state combiner </a:t>
            </a:r>
            <a:r>
              <a:rPr lang="en-US" dirty="0"/>
              <a:t>[</a:t>
            </a:r>
            <a:r>
              <a:rPr lang="en-US" dirty="0" smtClean="0"/>
              <a:t>Coros2009]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Gravity compensation </a:t>
            </a:r>
            <a:r>
              <a:rPr lang="en-US" dirty="0"/>
              <a:t>[Coros2010]</a:t>
            </a:r>
            <a:endParaRPr lang="en-US" dirty="0" smtClean="0"/>
          </a:p>
          <a:p>
            <a:r>
              <a:rPr lang="en-US" dirty="0" smtClean="0"/>
              <a:t>Inversed pendulum Model (IPM) </a:t>
            </a:r>
            <a:r>
              <a:rPr lang="en-US" dirty="0"/>
              <a:t>[Coros2010] </a:t>
            </a:r>
            <a:endParaRPr lang="en-US" dirty="0" smtClean="0"/>
          </a:p>
          <a:p>
            <a:r>
              <a:rPr lang="en-US" dirty="0" smtClean="0"/>
              <a:t>Fine scale velocity and balance control </a:t>
            </a:r>
            <a:r>
              <a:rPr lang="en-US" dirty="0"/>
              <a:t>[Coros2010]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170" name="Picture 2" descr="C:\Users\scarensac\Documents\GitHub\stage_master\rapport\typeinst\images\shema_jacobi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98" y="2381442"/>
            <a:ext cx="3841596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carensac\Documents\GitHub\stage_master\rapport\typeinst\images\I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04864"/>
            <a:ext cx="2062386" cy="20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67544" y="4191471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Fine scale velocity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tuning (left) and gravity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compensation (right).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[Coros2010]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171145" y="4304129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IPM [Coros2010]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4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SIMBICON</a:t>
            </a:r>
            <a:endParaRPr lang="en-US" dirty="0"/>
          </a:p>
        </p:txBody>
      </p:sp>
      <p:pic>
        <p:nvPicPr>
          <p:cNvPr id="5" name="ver2010_v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1484784"/>
            <a:ext cx="7651129" cy="4272766"/>
          </a:xfrm>
        </p:spPr>
      </p:pic>
    </p:spTree>
    <p:extLst>
      <p:ext uri="{BB962C8B-B14F-4D97-AF65-F5344CB8AC3E}">
        <p14:creationId xmlns:p14="http://schemas.microsoft.com/office/powerpoint/2010/main" val="109225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Physic based controllers in fluids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Navier</a:t>
            </a:r>
            <a:r>
              <a:rPr lang="en-US" dirty="0" smtClean="0"/>
              <a:t>-Stokes equations in </a:t>
            </a:r>
            <a:r>
              <a:rPr lang="en-US" dirty="0"/>
              <a:t>E</a:t>
            </a:r>
            <a:r>
              <a:rPr lang="en-US" dirty="0" smtClean="0"/>
              <a:t>ulerian space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50186" y="4088105"/>
            <a:ext cx="3825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Human swimming driven by motion capture [Kwatra2010]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44824"/>
            <a:ext cx="3615673" cy="271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45" y="2196810"/>
            <a:ext cx="4305871" cy="186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4898990" y="4556579"/>
            <a:ext cx="3825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Human walking under constant wind force [Lentine2011]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2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Limits and contributions</a:t>
            </a:r>
            <a:endParaRPr lang="en-US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19663"/>
              </p:ext>
            </p:extLst>
          </p:nvPr>
        </p:nvGraphicFramePr>
        <p:xfrm>
          <a:off x="539552" y="1700807"/>
          <a:ext cx="8064896" cy="388843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58635"/>
                <a:gridCol w="4406261"/>
              </a:tblGrid>
              <a:tr h="44120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Limits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Contributions</a:t>
                      </a:r>
                      <a:endParaRPr lang="en-US" dirty="0"/>
                    </a:p>
                  </a:txBody>
                  <a:tcPr anchor="ctr"/>
                </a:tc>
              </a:tr>
              <a:tr h="817016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liquid interactions not in  real time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Simplified liquid model</a:t>
                      </a:r>
                      <a:endParaRPr lang="en-US" dirty="0"/>
                    </a:p>
                  </a:txBody>
                  <a:tcPr anchor="ctr"/>
                </a:tc>
              </a:tr>
              <a:tr h="817016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Gait specifications limited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Intelligent IPM usage</a:t>
                      </a:r>
                    </a:p>
                    <a:p>
                      <a:pPr algn="l"/>
                      <a:r>
                        <a:rPr lang="en-US" dirty="0" smtClean="0"/>
                        <a:t>State combiner</a:t>
                      </a:r>
                      <a:endParaRPr lang="en-US" dirty="0"/>
                    </a:p>
                  </a:txBody>
                  <a:tcPr anchor="ctr"/>
                </a:tc>
              </a:tr>
              <a:tr h="90659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Unable to follow desired speed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IPM alteration</a:t>
                      </a:r>
                    </a:p>
                    <a:p>
                      <a:pPr algn="l"/>
                      <a:r>
                        <a:rPr lang="en-US" dirty="0" smtClean="0"/>
                        <a:t>Intra-step speed variation</a:t>
                      </a:r>
                      <a:r>
                        <a:rPr lang="en-US" baseline="0" dirty="0" smtClean="0"/>
                        <a:t> consideration</a:t>
                      </a:r>
                      <a:endParaRPr lang="en-US" dirty="0"/>
                    </a:p>
                  </a:txBody>
                  <a:tcPr anchor="ctr"/>
                </a:tc>
              </a:tr>
              <a:tr h="90659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Unable to handle immersion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Immersion aware</a:t>
                      </a:r>
                      <a:r>
                        <a:rPr lang="en-US" baseline="0" dirty="0" smtClean="0"/>
                        <a:t> gravity compensation.</a:t>
                      </a:r>
                    </a:p>
                    <a:p>
                      <a:pPr algn="l"/>
                      <a:r>
                        <a:rPr lang="en-US" baseline="0" dirty="0" smtClean="0"/>
                        <a:t>Learning based systems. 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01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,8"/>
  <p:tag name="ORIGINALWIDTH" val="1177,8"/>
  <p:tag name="LATEXADDIN" val="\documentclass{article}&#10;\usepackage{amsmath}&#10;\pagestyle{empty}&#10;\begin{document}&#10;&#10;&#10;$$&#10;\tau=k_p(\theta_d - \theta) + k_v(\dot{\theta_d} - \dot{\theta})&#10;\label{eq:pd_controler}&#10;$$&#10;&#10;\end{document}"/>
  <p:tag name="IGUANATEXSIZE" val="20"/>
  <p:tag name="IGUANATEXCURSOR" val="176"/>
  <p:tag name="TRANSPARENCY" val="Vrai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,8"/>
  <p:tag name="ORIGINALWIDTH" val="1065"/>
  <p:tag name="LATEXADDIN" val="\documentclass{article}&#10;\usepackage{amsmath}&#10;\pagestyle{empty}&#10;\begin{document}&#10;&#10;&#10;\[&#10;\theta_d=\theta_{d0} + c_d*d + c_v*v &#10;\]&#10;&#10;\end{document}"/>
  <p:tag name="IGUANATEXSIZE" val="20"/>
  <p:tag name="IGUANATEXCURSOR" val="125"/>
  <p:tag name="TRANSPARENCY" val="Vrai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2,8"/>
  <p:tag name="ORIGINALWIDTH" val="607,8"/>
  <p:tag name="LATEXADDIN" val="\documentclass{article}&#10;\usepackage{amsmath}&#10;\pagestyle{empty}&#10;\begin{document}&#10;&#10;\[&#10;F_D=\frac{1}{2} \rho v^2 A_n&#10;\]&#10;&#10;&#10;\end{document}"/>
  <p:tag name="IGUANATEXSIZE" val="20"/>
  <p:tag name="IGUANATEXCURSOR" val="112"/>
  <p:tag name="TRANSPARENCY" val="Vrai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,4"/>
  <p:tag name="ORIGINALWIDTH" val="494,4"/>
  <p:tag name="LATEXADDIN" val="\documentclass{article}&#10;\usepackage{amsmath}&#10;\pagestyle{empty}&#10;\begin{document}&#10;&#10;&#10;\[&#10;F=F_D*\mu&#10;\]&#10;&#10;\end{document}"/>
  <p:tag name="IGUANATEXSIZE" val="20"/>
  <p:tag name="IGUANATEXCURSOR" val="97"/>
  <p:tag name="TRANSPARENCY" val="Vrai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"/>
  <p:tag name="ORIGINALWIDTH" val="587,4"/>
  <p:tag name="LATEXADDIN" val="\documentclass{article}&#10;\usepackage{amsmath}&#10;\pagestyle{empty}&#10;\begin{document}&#10;&#10;&#10;\[&#10;F_{PA}=-V_i \rho g&#10;\]&#10;&#10;\end{document}"/>
  <p:tag name="IGUANATEXSIZE" val="20"/>
  <p:tag name="IGUANATEXCURSOR" val="106"/>
  <p:tag name="TRANSPARENCY" val="Vrai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,14772"/>
  <p:tag name="ORIGINALWIDTH" val="720,6893"/>
  <p:tag name="LATEXADDIN" val="\documentclass{article}&#10;\usepackage{amsmath}&#10;\pagestyle{empty}&#10;\begin{document}&#10;&#10;&#10;$$&#10;f_{eval} =\sum_{\substack{t}} (\alpha f_{energ} + \beta f_{drag} + \gamma f_{acc})*(1+0.1* R_{ipm\_alt})+ f_{speed} + f_{balance}&#10;\label{eq:complete_eval}&#10;$$&#10;\end{document}"/>
  <p:tag name="IGUANATEXSIZE" val="20"/>
  <p:tag name="IGUANATEXCURSOR" val="183"/>
  <p:tag name="TRANSPARENCY" val="Vrai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theme_LIRIS_2014">
  <a:themeElements>
    <a:clrScheme name="LIRIS 2014">
      <a:dk1>
        <a:srgbClr val="184A7C"/>
      </a:dk1>
      <a:lt1>
        <a:sysClr val="window" lastClr="FFFFFF"/>
      </a:lt1>
      <a:dk2>
        <a:srgbClr val="727CA1"/>
      </a:dk2>
      <a:lt2>
        <a:srgbClr val="EEECE1"/>
      </a:lt2>
      <a:accent1>
        <a:srgbClr val="B5397D"/>
      </a:accent1>
      <a:accent2>
        <a:srgbClr val="B8B90C"/>
      </a:accent2>
      <a:accent3>
        <a:srgbClr val="9571AB"/>
      </a:accent3>
      <a:accent4>
        <a:srgbClr val="A0C7E7"/>
      </a:accent4>
      <a:accent5>
        <a:srgbClr val="368AD2"/>
      </a:accent5>
      <a:accent6>
        <a:srgbClr val="FF8D40"/>
      </a:accent6>
      <a:hlink>
        <a:srgbClr val="B5397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modele_liris</Template>
  <TotalTime>2179</TotalTime>
  <Words>932</Words>
  <Application>Microsoft Office PowerPoint</Application>
  <PresentationFormat>Affichage à l'écran (4:3)</PresentationFormat>
  <Paragraphs>176</Paragraphs>
  <Slides>25</Slides>
  <Notes>1</Notes>
  <HiddenSlides>0</HiddenSlides>
  <MMClips>4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6" baseType="lpstr">
      <vt:lpstr>theme_LIRIS_2014</vt:lpstr>
      <vt:lpstr>Walking Motion Control in Partial Immersion</vt:lpstr>
      <vt:lpstr>Context</vt:lpstr>
      <vt:lpstr>Previous works</vt:lpstr>
      <vt:lpstr>Physic-based controller</vt:lpstr>
      <vt:lpstr>SIMBICON</vt:lpstr>
      <vt:lpstr>SIMBICON</vt:lpstr>
      <vt:lpstr>SIMBICON</vt:lpstr>
      <vt:lpstr>Physic based controllers in fluids</vt:lpstr>
      <vt:lpstr>Limits and contributions</vt:lpstr>
      <vt:lpstr>Contributions</vt:lpstr>
      <vt:lpstr>Controller overview</vt:lpstr>
      <vt:lpstr>Liquid model</vt:lpstr>
      <vt:lpstr>Gait Specification: States combiner</vt:lpstr>
      <vt:lpstr>Gait Specification: IPM </vt:lpstr>
      <vt:lpstr>Speed Control</vt:lpstr>
      <vt:lpstr>Speed Control</vt:lpstr>
      <vt:lpstr>Gravity compensation</vt:lpstr>
      <vt:lpstr>Optimization</vt:lpstr>
      <vt:lpstr>Results</vt:lpstr>
      <vt:lpstr>Analyze optimization results</vt:lpstr>
      <vt:lpstr>Reference states studies</vt:lpstr>
      <vt:lpstr>Final controller</vt:lpstr>
      <vt:lpstr>Conclusion</vt:lpstr>
      <vt:lpstr>Questions 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mouv sup mou liquid</dc:title>
  <dc:creator>scarensac</dc:creator>
  <cp:lastModifiedBy>scarensac</cp:lastModifiedBy>
  <cp:revision>50</cp:revision>
  <dcterms:created xsi:type="dcterms:W3CDTF">2015-06-16T14:04:02Z</dcterms:created>
  <dcterms:modified xsi:type="dcterms:W3CDTF">2015-06-18T08:53:57Z</dcterms:modified>
</cp:coreProperties>
</file>